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8288000" cy="10287000"/>
  <p:notesSz cx="6858000" cy="9144000"/>
  <p:embeddedFontLst>
    <p:embeddedFont>
      <p:font typeface="Arimo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HK Grotesk Bold" panose="020B0604020202020204" charset="0"/>
      <p:regular r:id="rId21"/>
    </p:embeddedFont>
    <p:embeddedFont>
      <p:font typeface="HK Grotesk Medium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089705" y="8851858"/>
            <a:ext cx="6183450" cy="412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800" dirty="0">
                <a:solidFill>
                  <a:srgbClr val="FFFFFF"/>
                </a:solidFill>
                <a:latin typeface="HK Grotesk Medium"/>
              </a:rPr>
              <a:t>What's in store for us?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2574533"/>
            <a:ext cx="7706900" cy="5137933"/>
            <a:chOff x="0" y="0"/>
            <a:chExt cx="10275866" cy="685057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425289" y="0"/>
              <a:ext cx="6850578" cy="6850578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6850578" cy="6850578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7058787" y="2644684"/>
            <a:ext cx="9170291" cy="4492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66"/>
              </a:lnSpc>
            </a:pPr>
            <a:r>
              <a:rPr lang="en-US" sz="9889" dirty="0">
                <a:solidFill>
                  <a:srgbClr val="FFFFFF"/>
                </a:solidFill>
                <a:latin typeface="HK Grotesk Bold"/>
              </a:rPr>
              <a:t>The Future of Human Machine Interface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985595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34247" y="2950946"/>
            <a:ext cx="6521227" cy="4385107"/>
            <a:chOff x="0" y="0"/>
            <a:chExt cx="8694970" cy="5846809"/>
          </a:xfrm>
        </p:grpSpPr>
        <p:sp>
          <p:nvSpPr>
            <p:cNvPr id="3" name="TextBox 3"/>
            <p:cNvSpPr txBox="1"/>
            <p:nvPr/>
          </p:nvSpPr>
          <p:spPr>
            <a:xfrm>
              <a:off x="0" y="66675"/>
              <a:ext cx="8694970" cy="26326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699"/>
                </a:lnSpc>
              </a:pPr>
              <a:r>
                <a:rPr lang="en-US" sz="6999">
                  <a:solidFill>
                    <a:srgbClr val="FFFFFF"/>
                  </a:solidFill>
                  <a:latin typeface="HK Grotesk Bold"/>
                </a:rPr>
                <a:t>AUTO TRANSLATION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494706"/>
              <a:ext cx="8694970" cy="23521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FFFFFF"/>
                  </a:solidFill>
                  <a:latin typeface="HK Grotesk Medium"/>
                </a:rPr>
                <a:t>Presentations are communication tools that can be used as demonstrations, lectures, speeches, reports, and more.</a:t>
              </a:r>
            </a:p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FFFFFF"/>
                  </a:solidFill>
                  <a:latin typeface="HK Grotesk Medium"/>
                </a:rPr>
                <a:t>It is mostly presented before an audience. 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2526" y="2189459"/>
            <a:ext cx="6694854" cy="5908082"/>
            <a:chOff x="0" y="0"/>
            <a:chExt cx="8926471" cy="7877443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169144" y="1999390"/>
              <a:ext cx="7757327" cy="3878664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4841047" cy="7877443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15985595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11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4764463"/>
            <a:ext cx="18288000" cy="5522537"/>
          </a:xfrm>
          <a:prstGeom prst="rect">
            <a:avLst/>
          </a:prstGeom>
          <a:solidFill>
            <a:srgbClr val="191824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665721" y="5278288"/>
            <a:ext cx="10956558" cy="50087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691102" y="1436661"/>
            <a:ext cx="6828302" cy="195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699"/>
              </a:lnSpc>
            </a:pPr>
            <a:r>
              <a:rPr lang="en-US" sz="6999">
                <a:solidFill>
                  <a:srgbClr val="191824"/>
                </a:solidFill>
                <a:latin typeface="HK Grotesk Bold"/>
              </a:rPr>
              <a:t>PROLIFERATION OF CHAT BOTS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768596" y="1482333"/>
            <a:ext cx="6521227" cy="1771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>
                <a:solidFill>
                  <a:srgbClr val="191824"/>
                </a:solidFill>
                <a:latin typeface="HK Grotesk Medium"/>
              </a:rPr>
              <a:t>Presentations are communication tools that can be used as demonstrations, lectures, speeches, reports, and more.</a:t>
            </a:r>
          </a:p>
          <a:p>
            <a:pPr>
              <a:lnSpc>
                <a:spcPts val="3509"/>
              </a:lnSpc>
            </a:pPr>
            <a:r>
              <a:rPr lang="en-US" sz="2699">
                <a:solidFill>
                  <a:srgbClr val="191824"/>
                </a:solidFill>
                <a:latin typeface="HK Grotesk Medium"/>
              </a:rPr>
              <a:t>It is mostly presented before an audience.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56818" y="7092870"/>
            <a:ext cx="6336109" cy="1771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Presentations are communication tools that can be used as demonstrations, lectures, speeches, reports, and more.</a:t>
            </a:r>
          </a:p>
          <a:p>
            <a:pPr marL="0" lvl="0" indent="0" algn="r">
              <a:lnSpc>
                <a:spcPts val="3509"/>
              </a:lnSpc>
              <a:spcBef>
                <a:spcPct val="0"/>
              </a:spcBef>
            </a:pPr>
            <a:r>
              <a:rPr lang="en-US" sz="1998" u="none">
                <a:solidFill>
                  <a:srgbClr val="191824"/>
                </a:solidFill>
                <a:latin typeface="Arimo"/>
              </a:rPr>
              <a:t>It is mostly presented before an audience.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595072" y="7092870"/>
            <a:ext cx="6336109" cy="1771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Presentations are communication tools that can be used as demonstrations, lectures, speeches, reports, and more.</a:t>
            </a:r>
          </a:p>
          <a:p>
            <a:pPr marL="0" lvl="0" indent="0" algn="l">
              <a:lnSpc>
                <a:spcPts val="3510"/>
              </a:lnSpc>
              <a:spcBef>
                <a:spcPct val="0"/>
              </a:spcBef>
            </a:pPr>
            <a:r>
              <a:rPr lang="en-US" sz="2700" u="none">
                <a:solidFill>
                  <a:srgbClr val="191824"/>
                </a:solidFill>
                <a:latin typeface="Arimo"/>
              </a:rPr>
              <a:t>It is mostly presented before an audience.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48976" y="1123950"/>
            <a:ext cx="4462578" cy="4462578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7672997" y="2877263"/>
            <a:ext cx="6566027" cy="195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</a:pPr>
            <a:r>
              <a:rPr lang="en-US" sz="6999">
                <a:solidFill>
                  <a:srgbClr val="191824"/>
                </a:solidFill>
                <a:latin typeface="HK Grotesk Bold"/>
              </a:rPr>
              <a:t>DIGITAL TELEPATHY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10800000">
            <a:off x="4048976" y="1471728"/>
            <a:ext cx="3114629" cy="3412442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5985595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191824"/>
                </a:solidFill>
                <a:latin typeface="HK Grotesk Medium"/>
              </a:rPr>
              <a:t>13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9144000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id="3" name="TextBox 3"/>
          <p:cNvSpPr txBox="1"/>
          <p:nvPr/>
        </p:nvSpPr>
        <p:spPr>
          <a:xfrm>
            <a:off x="1002053" y="3714032"/>
            <a:ext cx="7139893" cy="2925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AN ERA </a:t>
            </a:r>
          </a:p>
          <a:p>
            <a:pPr>
              <a:lnSpc>
                <a:spcPts val="76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OF VIDEO CONFERENCING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94024" y="2479252"/>
            <a:ext cx="6965276" cy="5328496"/>
            <a:chOff x="0" y="0"/>
            <a:chExt cx="9287035" cy="7104661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9287035" cy="3536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191824"/>
                  </a:solidFill>
                  <a:latin typeface="HK Grotesk Medium"/>
                </a:rPr>
                <a:t>Presentations are communication tools that can be used as demonstrations, lectures, speeches, reports, and more. It is mostly presented before an audience. It serves a variety of purposes, making presentations powerful tools for convincing and teaching. 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752558"/>
              <a:ext cx="9287035" cy="23521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0"/>
                </a:lnSpc>
              </a:pPr>
              <a:r>
                <a:rPr lang="en-US" sz="2700">
                  <a:solidFill>
                    <a:srgbClr val="191824"/>
                  </a:solidFill>
                  <a:latin typeface="HK Grotesk Medium"/>
                </a:rPr>
                <a:t>Presentations are tools that can be used as demonstrations, lectures, speeches, reports, and more. It is mostly presented before an audience. 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14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81312" y="1655317"/>
            <a:ext cx="15125376" cy="6976367"/>
            <a:chOff x="0" y="0"/>
            <a:chExt cx="20167168" cy="9301822"/>
          </a:xfrm>
        </p:grpSpPr>
        <p:sp>
          <p:nvSpPr>
            <p:cNvPr id="3" name="TextBox 3"/>
            <p:cNvSpPr txBox="1"/>
            <p:nvPr/>
          </p:nvSpPr>
          <p:spPr>
            <a:xfrm>
              <a:off x="0" y="76200"/>
              <a:ext cx="20167168" cy="78947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350"/>
                </a:lnSpc>
              </a:pPr>
              <a:r>
                <a:rPr lang="en-US" sz="8500">
                  <a:solidFill>
                    <a:srgbClr val="191824"/>
                  </a:solidFill>
                  <a:latin typeface="HK Grotesk Bold"/>
                </a:rPr>
                <a:t>Electric communication</a:t>
              </a:r>
            </a:p>
            <a:p>
              <a:pPr algn="ctr">
                <a:lnSpc>
                  <a:spcPts val="9350"/>
                </a:lnSpc>
              </a:pPr>
              <a:r>
                <a:rPr lang="en-US" sz="8500">
                  <a:solidFill>
                    <a:srgbClr val="191824"/>
                  </a:solidFill>
                  <a:latin typeface="HK Grotesk Bold"/>
                </a:rPr>
                <a:t>will never be a substitute for</a:t>
              </a:r>
            </a:p>
            <a:p>
              <a:pPr algn="ctr">
                <a:lnSpc>
                  <a:spcPts val="9350"/>
                </a:lnSpc>
              </a:pPr>
              <a:r>
                <a:rPr lang="en-US" sz="8500">
                  <a:solidFill>
                    <a:srgbClr val="191824"/>
                  </a:solidFill>
                  <a:latin typeface="HK Grotesk Bold"/>
                </a:rPr>
                <a:t>the face of someone who with their soul encourages another person to be brave and true.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8726655"/>
              <a:ext cx="20167168" cy="575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509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191824"/>
                  </a:solidFill>
                  <a:latin typeface="HK Grotesk Medium"/>
                </a:rPr>
                <a:t>Cha</a:t>
              </a:r>
              <a:r>
                <a:rPr lang="en-US" sz="1998" u="none">
                  <a:solidFill>
                    <a:srgbClr val="191824"/>
                  </a:solidFill>
                  <a:latin typeface="Arimo"/>
                </a:rPr>
                <a:t>rles Dickens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-2093958" y="-358254"/>
            <a:ext cx="4462578" cy="4462578"/>
            <a:chOff x="0" y="0"/>
            <a:chExt cx="5950103" cy="5950103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5950103" cy="5950103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-10800000">
              <a:off x="0" y="463703"/>
              <a:ext cx="4152839" cy="4549923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16056711" y="6233855"/>
            <a:ext cx="4462578" cy="4462578"/>
            <a:chOff x="0" y="0"/>
            <a:chExt cx="5950103" cy="5950103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5950103" cy="5950103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 rot="-10800000">
              <a:off x="0" y="463703"/>
              <a:ext cx="4152839" cy="454992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C475749F-F487-4EFB-ABC7-C1359590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770042" y="5064184"/>
            <a:ext cx="6772720" cy="229384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kern="1200" dirty="0">
                <a:solidFill>
                  <a:schemeClr val="tx1"/>
                </a:solidFill>
                <a:latin typeface="HK Grotesk Bold" panose="020B0604020202020204" charset="0"/>
                <a:ea typeface="+mj-ea"/>
                <a:cs typeface="+mj-cs"/>
              </a:rPr>
              <a:t>HMI</a:t>
            </a: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kern="1200" dirty="0">
                <a:solidFill>
                  <a:schemeClr val="tx1"/>
                </a:solidFill>
                <a:latin typeface="HK Grotesk Bold" panose="020B0604020202020204" charset="0"/>
                <a:ea typeface="+mj-ea"/>
                <a:cs typeface="+mj-cs"/>
              </a:rPr>
              <a:t>is an important</a:t>
            </a:r>
            <a:br>
              <a:rPr lang="en-US" sz="5600" kern="1200" dirty="0">
                <a:solidFill>
                  <a:schemeClr val="tx1"/>
                </a:solidFill>
                <a:latin typeface="HK Grotesk Bold" panose="020B0604020202020204" charset="0"/>
                <a:ea typeface="+mj-ea"/>
                <a:cs typeface="+mj-cs"/>
              </a:rPr>
            </a:br>
            <a:r>
              <a:rPr lang="en-US" sz="5600" kern="1200" dirty="0">
                <a:solidFill>
                  <a:schemeClr val="tx1"/>
                </a:solidFill>
                <a:latin typeface="HK Grotesk Bold" panose="020B0604020202020204" charset="0"/>
                <a:ea typeface="+mj-ea"/>
                <a:cs typeface="+mj-cs"/>
              </a:rPr>
              <a:t>part of applications.</a:t>
            </a:r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rcRect l="11641" r="2732" b="2"/>
          <a:stretch/>
        </p:blipFill>
        <p:spPr>
          <a:xfrm>
            <a:off x="8307049" y="1189972"/>
            <a:ext cx="4332716" cy="3794913"/>
          </a:xfrm>
          <a:custGeom>
            <a:avLst/>
            <a:gdLst/>
            <a:ahLst/>
            <a:cxnLst/>
            <a:rect l="l" t="t" r="r" b="b"/>
            <a:pathLst>
              <a:path w="2298408" h="2013116">
                <a:moveTo>
                  <a:pt x="655742" y="0"/>
                </a:moveTo>
                <a:cubicBezTo>
                  <a:pt x="1644875" y="0"/>
                  <a:pt x="1644875" y="0"/>
                  <a:pt x="1644875" y="0"/>
                </a:cubicBezTo>
                <a:cubicBezTo>
                  <a:pt x="1694920" y="0"/>
                  <a:pt x="1759685" y="34910"/>
                  <a:pt x="1786179" y="78547"/>
                </a:cubicBezTo>
                <a:cubicBezTo>
                  <a:pt x="2280745" y="925103"/>
                  <a:pt x="2280745" y="925103"/>
                  <a:pt x="2280745" y="925103"/>
                </a:cubicBezTo>
                <a:cubicBezTo>
                  <a:pt x="2304296" y="971649"/>
                  <a:pt x="2304296" y="1041468"/>
                  <a:pt x="2280745" y="1088014"/>
                </a:cubicBezTo>
                <a:cubicBezTo>
                  <a:pt x="1786179" y="1934570"/>
                  <a:pt x="1786179" y="1934570"/>
                  <a:pt x="1786179" y="1934570"/>
                </a:cubicBezTo>
                <a:cubicBezTo>
                  <a:pt x="1759685" y="1978207"/>
                  <a:pt x="1694920" y="2013116"/>
                  <a:pt x="1644875" y="2013116"/>
                </a:cubicBezTo>
                <a:lnTo>
                  <a:pt x="655742" y="2013116"/>
                </a:lnTo>
                <a:cubicBezTo>
                  <a:pt x="602753" y="2013116"/>
                  <a:pt x="537989" y="1978207"/>
                  <a:pt x="514438" y="1934570"/>
                </a:cubicBezTo>
                <a:cubicBezTo>
                  <a:pt x="19872" y="1088014"/>
                  <a:pt x="19872" y="1088014"/>
                  <a:pt x="19872" y="1088014"/>
                </a:cubicBezTo>
                <a:cubicBezTo>
                  <a:pt x="-6623" y="1041468"/>
                  <a:pt x="-6623" y="971649"/>
                  <a:pt x="19872" y="925103"/>
                </a:cubicBezTo>
                <a:cubicBezTo>
                  <a:pt x="514438" y="78547"/>
                  <a:pt x="514438" y="78547"/>
                  <a:pt x="514438" y="78547"/>
                </a:cubicBezTo>
                <a:cubicBezTo>
                  <a:pt x="537989" y="34910"/>
                  <a:pt x="602753" y="0"/>
                  <a:pt x="655742" y="0"/>
                </a:cubicBezTo>
                <a:close/>
              </a:path>
            </a:pathLst>
          </a:cu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rcRect l="760" r="24501"/>
          <a:stretch/>
        </p:blipFill>
        <p:spPr>
          <a:xfrm>
            <a:off x="-3286" y="10"/>
            <a:ext cx="11518144" cy="10286990"/>
          </a:xfrm>
          <a:custGeom>
            <a:avLst/>
            <a:gdLst/>
            <a:ahLst/>
            <a:cxnLst/>
            <a:rect l="l" t="t" r="r" b="b"/>
            <a:pathLst>
              <a:path w="7678763" h="6858000">
                <a:moveTo>
                  <a:pt x="6950358" y="3911316"/>
                </a:moveTo>
                <a:lnTo>
                  <a:pt x="6950358" y="3925503"/>
                </a:lnTo>
                <a:lnTo>
                  <a:pt x="6948404" y="3918409"/>
                </a:lnTo>
                <a:close/>
                <a:moveTo>
                  <a:pt x="890899" y="2071857"/>
                </a:moveTo>
                <a:cubicBezTo>
                  <a:pt x="890899" y="2071857"/>
                  <a:pt x="890899" y="2071857"/>
                  <a:pt x="4934362" y="2071857"/>
                </a:cubicBezTo>
                <a:cubicBezTo>
                  <a:pt x="5187625" y="2071857"/>
                  <a:pt x="5432153" y="2211072"/>
                  <a:pt x="5554418" y="2437296"/>
                </a:cubicBezTo>
                <a:cubicBezTo>
                  <a:pt x="5554418" y="2437296"/>
                  <a:pt x="5554418" y="2437296"/>
                  <a:pt x="7580515" y="5926372"/>
                </a:cubicBezTo>
                <a:cubicBezTo>
                  <a:pt x="7711513" y="6143896"/>
                  <a:pt x="7711513" y="6422327"/>
                  <a:pt x="7580515" y="6639850"/>
                </a:cubicBezTo>
                <a:cubicBezTo>
                  <a:pt x="7580515" y="6639850"/>
                  <a:pt x="7580515" y="6639850"/>
                  <a:pt x="7473670" y="6823844"/>
                </a:cubicBezTo>
                <a:lnTo>
                  <a:pt x="7453836" y="6858000"/>
                </a:lnTo>
                <a:lnTo>
                  <a:pt x="0" y="6858000"/>
                </a:lnTo>
                <a:lnTo>
                  <a:pt x="0" y="2890622"/>
                </a:lnTo>
                <a:lnTo>
                  <a:pt x="78831" y="2754282"/>
                </a:lnTo>
                <a:cubicBezTo>
                  <a:pt x="137995" y="2651956"/>
                  <a:pt x="199068" y="2546330"/>
                  <a:pt x="262110" y="2437296"/>
                </a:cubicBezTo>
                <a:cubicBezTo>
                  <a:pt x="393108" y="2211072"/>
                  <a:pt x="628904" y="2071857"/>
                  <a:pt x="890899" y="2071857"/>
                </a:cubicBezTo>
                <a:close/>
                <a:moveTo>
                  <a:pt x="0" y="0"/>
                </a:moveTo>
                <a:lnTo>
                  <a:pt x="6535339" y="0"/>
                </a:lnTo>
                <a:lnTo>
                  <a:pt x="6421432" y="196155"/>
                </a:lnTo>
                <a:cubicBezTo>
                  <a:pt x="6196056" y="584267"/>
                  <a:pt x="5928944" y="1044253"/>
                  <a:pt x="5612367" y="1589421"/>
                </a:cubicBezTo>
                <a:cubicBezTo>
                  <a:pt x="5490102" y="1815646"/>
                  <a:pt x="5245573" y="1954861"/>
                  <a:pt x="4992310" y="1954861"/>
                </a:cubicBezTo>
                <a:cubicBezTo>
                  <a:pt x="4992310" y="1954861"/>
                  <a:pt x="4992310" y="1954861"/>
                  <a:pt x="948847" y="1954861"/>
                </a:cubicBezTo>
                <a:cubicBezTo>
                  <a:pt x="686852" y="1954861"/>
                  <a:pt x="451057" y="1815646"/>
                  <a:pt x="320058" y="1589421"/>
                </a:cubicBezTo>
                <a:cubicBezTo>
                  <a:pt x="320058" y="1589421"/>
                  <a:pt x="320058" y="1589421"/>
                  <a:pt x="4048" y="1042874"/>
                </a:cubicBezTo>
                <a:lnTo>
                  <a:pt x="0" y="1035874"/>
                </a:lnTo>
                <a:close/>
              </a:path>
            </a:pathLst>
          </a:custGeom>
        </p:spPr>
      </p:pic>
      <p:sp>
        <p:nvSpPr>
          <p:cNvPr id="5" name="TextBox 5"/>
          <p:cNvSpPr txBox="1"/>
          <p:nvPr/>
        </p:nvSpPr>
        <p:spPr>
          <a:xfrm>
            <a:off x="15985595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  <a:spcAft>
                <a:spcPts val="600"/>
              </a:spcAft>
            </a:pPr>
            <a:r>
              <a:rPr lang="en-US" sz="2500">
                <a:solidFill>
                  <a:srgbClr val="191824"/>
                </a:solidFill>
                <a:latin typeface="HK Grotesk Medium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419062" y="1104900"/>
            <a:ext cx="8840238" cy="3553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350"/>
              </a:lnSpc>
            </a:pPr>
            <a:r>
              <a:rPr lang="en-US" sz="8500" dirty="0">
                <a:solidFill>
                  <a:srgbClr val="FFFFFF"/>
                </a:solidFill>
                <a:latin typeface="HK Grotesk Bold"/>
              </a:rPr>
              <a:t>But you can't expect things to stay the same.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28600" y="1847815"/>
            <a:ext cx="5437040" cy="5909095"/>
            <a:chOff x="0" y="0"/>
            <a:chExt cx="7249387" cy="787879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525626" y="0"/>
              <a:ext cx="3707761" cy="739702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4137646"/>
              <a:ext cx="3217387" cy="3741148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217387" y="1683353"/>
              <a:ext cx="4032000" cy="388538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028700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5AB44C-C417-4CA5-A5BE-CCD7010E1114}"/>
              </a:ext>
            </a:extLst>
          </p:cNvPr>
          <p:cNvSpPr txBox="1"/>
          <p:nvPr/>
        </p:nvSpPr>
        <p:spPr>
          <a:xfrm>
            <a:off x="4153640" y="5664029"/>
            <a:ext cx="8649617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HK Grotesk Bold" panose="020B0604020202020204" charset="0"/>
              </a:rPr>
              <a:t>Limitations of Traditional HMI</a:t>
            </a:r>
            <a:br>
              <a:rPr lang="en-US" dirty="0">
                <a:solidFill>
                  <a:schemeClr val="bg1"/>
                </a:solidFill>
                <a:latin typeface="HK Grotesk Bold" panose="020B0604020202020204" charset="0"/>
              </a:rPr>
            </a:br>
            <a:br>
              <a:rPr lang="en-US" dirty="0">
                <a:solidFill>
                  <a:schemeClr val="bg1"/>
                </a:solidFill>
                <a:latin typeface="HK Grotesk Bold" panose="020B0604020202020204" charset="0"/>
              </a:rPr>
            </a:br>
            <a:r>
              <a:rPr lang="en-US" sz="2800" dirty="0">
                <a:solidFill>
                  <a:schemeClr val="bg1"/>
                </a:solidFill>
                <a:latin typeface="HK Grotesk Bold" panose="020B0604020202020204" charset="0"/>
              </a:rPr>
              <a:t>-    Lack of screen space.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  <a:latin typeface="HK Grotesk Bold" panose="020B0604020202020204" charset="0"/>
              </a:rPr>
              <a:t>Cramped UI.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  <a:latin typeface="HK Grotesk Bold" panose="020B0604020202020204" charset="0"/>
              </a:rPr>
              <a:t>Lack of information 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  <a:latin typeface="HK Grotesk Bold" panose="020B0604020202020204" charset="0"/>
              </a:rPr>
              <a:t>Limited or No Portability.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  <a:latin typeface="HK Grotesk Bold" panose="020B0604020202020204" charset="0"/>
              </a:rPr>
              <a:t>Expensive. Cumbersome.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  <a:latin typeface="HK Grotesk Bold" panose="020B0604020202020204" charset="0"/>
              </a:rPr>
              <a:t>Outdated looks.</a:t>
            </a:r>
            <a:br>
              <a:rPr lang="en-US" dirty="0">
                <a:solidFill>
                  <a:schemeClr val="bg1"/>
                </a:solidFill>
                <a:latin typeface="HK Grotesk Bold" panose="020B0604020202020204" charset="0"/>
              </a:rPr>
            </a:br>
            <a:br>
              <a:rPr lang="en-US" dirty="0">
                <a:solidFill>
                  <a:schemeClr val="bg1"/>
                </a:solidFill>
                <a:latin typeface="HK Grotesk Bold" panose="020B0604020202020204" charset="0"/>
              </a:rPr>
            </a:br>
            <a:endParaRPr lang="en-GB" dirty="0">
              <a:solidFill>
                <a:schemeClr val="bg1"/>
              </a:solidFill>
              <a:latin typeface="HK Grotesk Bold" panose="020B0604020202020204" charset="0"/>
            </a:endParaRPr>
          </a:p>
        </p:txBody>
      </p:sp>
      <p:pic>
        <p:nvPicPr>
          <p:cNvPr id="18" name="Picture 17" descr="A close up of a machine&#10;&#10;Description automatically generated">
            <a:extLst>
              <a:ext uri="{FF2B5EF4-FFF2-40B4-BE49-F238E27FC236}">
                <a16:creationId xmlns:a16="http://schemas.microsoft.com/office/drawing/2014/main" id="{C1689FFF-99EE-4C4F-AA21-1714B58B64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9181" y="5664029"/>
            <a:ext cx="4839086" cy="43828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51620" y="2824067"/>
            <a:ext cx="7207680" cy="6434233"/>
            <a:chOff x="0" y="0"/>
            <a:chExt cx="9610240" cy="857897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632024" y="0"/>
              <a:ext cx="4978216" cy="5225227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2306285"/>
              <a:ext cx="6521702" cy="6272692"/>
            </a:xfrm>
            <a:prstGeom prst="rect">
              <a:avLst/>
            </a:prstGeom>
          </p:spPr>
        </p:pic>
      </p:grpSp>
      <p:sp>
        <p:nvSpPr>
          <p:cNvPr id="5" name="AutoShape 5"/>
          <p:cNvSpPr/>
          <p:nvPr/>
        </p:nvSpPr>
        <p:spPr>
          <a:xfrm>
            <a:off x="0" y="0"/>
            <a:ext cx="8882573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id="6" name="TextBox 6"/>
          <p:cNvSpPr txBox="1"/>
          <p:nvPr/>
        </p:nvSpPr>
        <p:spPr>
          <a:xfrm>
            <a:off x="1028700" y="3704507"/>
            <a:ext cx="6799824" cy="298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 dirty="0">
                <a:solidFill>
                  <a:srgbClr val="FFFFFF"/>
                </a:solidFill>
                <a:latin typeface="HK Grotesk Bold"/>
              </a:rPr>
              <a:t>HOW CAN WE MAKE THINGS BETTER?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985595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191824"/>
                </a:solidFill>
                <a:latin typeface="HK Grotesk Medium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5710143"/>
            <a:ext cx="3739205" cy="354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 dirty="0">
                <a:solidFill>
                  <a:srgbClr val="191824"/>
                </a:solidFill>
                <a:latin typeface="HK Grotesk Medium"/>
              </a:rPr>
              <a:t>Presentations are communication tools that can be used as demonstrations, lectures, speeches, reports, and more.</a:t>
            </a:r>
          </a:p>
          <a:p>
            <a:pPr>
              <a:lnSpc>
                <a:spcPts val="3509"/>
              </a:lnSpc>
            </a:pPr>
            <a:r>
              <a:rPr lang="en-US" sz="2699" dirty="0">
                <a:solidFill>
                  <a:srgbClr val="191824"/>
                </a:solidFill>
                <a:latin typeface="HK Grotesk Medium"/>
              </a:rPr>
              <a:t>It is mostly presented before an audience.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622447" y="10953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 dirty="0">
                <a:solidFill>
                  <a:srgbClr val="191824"/>
                </a:solidFill>
                <a:latin typeface="HK Grotesk Medium"/>
              </a:rPr>
              <a:t>06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74398" y="5710143"/>
            <a:ext cx="3739205" cy="354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Presentations are communication tools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that can be used as demonstrations,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lectures, speeches, reports, and more.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It is mostly presented before an audience.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520095" y="5710143"/>
            <a:ext cx="3739205" cy="354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Presentations are communication tools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that can be used as demonstrations,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lectures, speeches, reports, and more.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It is mostly presented before an audience.</a:t>
            </a: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272D2256-4E78-4A16-B9D4-A439ECE806F3}"/>
              </a:ext>
            </a:extLst>
          </p:cNvPr>
          <p:cNvSpPr txBox="1"/>
          <p:nvPr/>
        </p:nvSpPr>
        <p:spPr>
          <a:xfrm>
            <a:off x="1028700" y="1095375"/>
            <a:ext cx="10264276" cy="1997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</a:pPr>
            <a:r>
              <a:rPr lang="en-US" sz="6999" dirty="0">
                <a:latin typeface="HK Grotesk Bold"/>
              </a:rPr>
              <a:t>RISE OF</a:t>
            </a:r>
          </a:p>
          <a:p>
            <a:pPr>
              <a:lnSpc>
                <a:spcPts val="7699"/>
              </a:lnSpc>
            </a:pPr>
            <a:r>
              <a:rPr lang="en-US" sz="6999" dirty="0">
                <a:latin typeface="HK Grotesk Bold"/>
              </a:rPr>
              <a:t>AUGMENTED REALITY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5375"/>
            <a:ext cx="10264276" cy="195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</a:pPr>
            <a:r>
              <a:rPr lang="en-US" sz="6999" dirty="0">
                <a:solidFill>
                  <a:srgbClr val="FFFFFF"/>
                </a:solidFill>
                <a:latin typeface="HK Grotesk Bold"/>
              </a:rPr>
              <a:t>RISE OF</a:t>
            </a:r>
          </a:p>
          <a:p>
            <a:pPr>
              <a:lnSpc>
                <a:spcPts val="7699"/>
              </a:lnSpc>
            </a:pPr>
            <a:r>
              <a:rPr lang="en-US" sz="6999" dirty="0">
                <a:solidFill>
                  <a:srgbClr val="FFFFFF"/>
                </a:solidFill>
                <a:latin typeface="HK Grotesk Bold"/>
              </a:rPr>
              <a:t>AUGMENTED REALITY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5710143"/>
            <a:ext cx="3739205" cy="354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>
                <a:solidFill>
                  <a:srgbClr val="FFFFFF"/>
                </a:solidFill>
                <a:latin typeface="HK Grotesk Medium"/>
              </a:rPr>
              <a:t>Presentations are communication tools that can be used as demonstrations, lectures, speeches, reports, and more.</a:t>
            </a:r>
          </a:p>
          <a:p>
            <a:pPr>
              <a:lnSpc>
                <a:spcPts val="3509"/>
              </a:lnSpc>
            </a:pPr>
            <a:r>
              <a:rPr lang="en-US" sz="2699">
                <a:solidFill>
                  <a:srgbClr val="FFFFFF"/>
                </a:solidFill>
                <a:latin typeface="HK Grotesk Medium"/>
              </a:rPr>
              <a:t>It is mostly presented before an audience.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985595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07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74398" y="5710143"/>
            <a:ext cx="3739205" cy="354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HK Grotesk Medium"/>
              </a:rPr>
              <a:t>Presentations are communication tools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HK Grotesk Medium"/>
              </a:rPr>
              <a:t>that can be used as demonstrations,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HK Grotesk Medium"/>
              </a:rPr>
              <a:t>lectures, speeches, reports, and more.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HK Grotesk Medium"/>
              </a:rPr>
              <a:t>It is mostly presented before an audience.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520095" y="5710143"/>
            <a:ext cx="3739205" cy="354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HK Grotesk Medium"/>
              </a:rPr>
              <a:t>Presentations are communication tools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HK Grotesk Medium"/>
              </a:rPr>
              <a:t>that can be used as demonstrations,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HK Grotesk Medium"/>
              </a:rPr>
              <a:t>lectures, speeches, reports, and more.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HK Grotesk Medium"/>
              </a:rPr>
              <a:t>It is mostly presented before an audience.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5375"/>
            <a:ext cx="10264276" cy="195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</a:pPr>
            <a:r>
              <a:rPr lang="en-US" sz="6999">
                <a:solidFill>
                  <a:srgbClr val="191824"/>
                </a:solidFill>
                <a:latin typeface="HK Grotesk Bold"/>
              </a:rPr>
              <a:t>BRAIN-COMPUTER INTERFACE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985595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191824"/>
                </a:solidFill>
                <a:latin typeface="HK Grotesk Medium"/>
              </a:rPr>
              <a:t>08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68917" y="5806415"/>
            <a:ext cx="9222815" cy="3451885"/>
            <a:chOff x="0" y="0"/>
            <a:chExt cx="12297087" cy="4602513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12297087" cy="17597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191824"/>
                  </a:solidFill>
                  <a:latin typeface="HK Grotesk Medium"/>
                </a:rPr>
                <a:t>Presentations are communication tools that can be</a:t>
              </a:r>
            </a:p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191824"/>
                  </a:solidFill>
                  <a:latin typeface="HK Grotesk Medium"/>
                </a:rPr>
                <a:t>used as demonstrations, lectures, speeches, reports,</a:t>
              </a:r>
            </a:p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191824"/>
                  </a:solidFill>
                  <a:latin typeface="HK Grotesk Medium"/>
                </a:rPr>
                <a:t>and more. It is mostly presented before an audience. 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42722"/>
              <a:ext cx="12297087" cy="17597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0"/>
                </a:lnSpc>
              </a:pPr>
              <a:r>
                <a:rPr lang="en-US" sz="2700">
                  <a:solidFill>
                    <a:srgbClr val="191824"/>
                  </a:solidFill>
                  <a:latin typeface="HK Grotesk Medium"/>
                </a:rPr>
                <a:t>Presentations are communication tools that can be used</a:t>
              </a:r>
            </a:p>
            <a:p>
              <a:pPr>
                <a:lnSpc>
                  <a:spcPts val="3510"/>
                </a:lnSpc>
              </a:pPr>
              <a:r>
                <a:rPr lang="en-US" sz="2700">
                  <a:solidFill>
                    <a:srgbClr val="191824"/>
                  </a:solidFill>
                  <a:latin typeface="HK Grotesk Medium"/>
                </a:rPr>
                <a:t>as demonstrations, lectures, speeches, reports, and more.</a:t>
              </a:r>
            </a:p>
            <a:p>
              <a:pPr>
                <a:lnSpc>
                  <a:spcPts val="3510"/>
                </a:lnSpc>
              </a:pPr>
              <a:r>
                <a:rPr lang="en-US" sz="2700">
                  <a:solidFill>
                    <a:srgbClr val="191824"/>
                  </a:solidFill>
                  <a:latin typeface="HK Grotesk Medium"/>
                </a:rPr>
                <a:t>It is mostly presented before an audience.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322919" y="2684299"/>
            <a:ext cx="4936381" cy="6574001"/>
            <a:chOff x="0" y="0"/>
            <a:chExt cx="6581842" cy="8765335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848561" y="0"/>
              <a:ext cx="4733281" cy="8765335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2315406"/>
              <a:ext cx="2323358" cy="270157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64011" y="2178685"/>
            <a:ext cx="9095289" cy="990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ELECTRONIC PAPER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8164011" y="4723105"/>
            <a:ext cx="9095289" cy="3451885"/>
            <a:chOff x="0" y="0"/>
            <a:chExt cx="12127052" cy="4602513"/>
          </a:xfrm>
        </p:grpSpPr>
        <p:sp>
          <p:nvSpPr>
            <p:cNvPr id="4" name="TextBox 4"/>
            <p:cNvSpPr txBox="1"/>
            <p:nvPr/>
          </p:nvSpPr>
          <p:spPr>
            <a:xfrm>
              <a:off x="0" y="-28575"/>
              <a:ext cx="12127052" cy="17597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FFFFFF"/>
                  </a:solidFill>
                  <a:latin typeface="HK Grotesk Medium"/>
                </a:rPr>
                <a:t>Presentations are communication tools that can be</a:t>
              </a:r>
            </a:p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FFFFFF"/>
                  </a:solidFill>
                  <a:latin typeface="HK Grotesk Medium"/>
                </a:rPr>
                <a:t>used as demonstrations, lectures, speeches, reports,</a:t>
              </a:r>
            </a:p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FFFFFF"/>
                  </a:solidFill>
                  <a:latin typeface="HK Grotesk Medium"/>
                </a:rPr>
                <a:t>and more. It is mostly presented before an audience.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42722"/>
              <a:ext cx="12127052" cy="17597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0"/>
                </a:lnSpc>
              </a:pPr>
              <a:r>
                <a:rPr lang="en-US" sz="2700">
                  <a:solidFill>
                    <a:srgbClr val="FFFFFF"/>
                  </a:solidFill>
                  <a:latin typeface="HK Grotesk Medium"/>
                </a:rPr>
                <a:t>Presentations are communication tools that can be used</a:t>
              </a:r>
            </a:p>
            <a:p>
              <a:pPr>
                <a:lnSpc>
                  <a:spcPts val="3510"/>
                </a:lnSpc>
              </a:pPr>
              <a:r>
                <a:rPr lang="en-US" sz="2700">
                  <a:solidFill>
                    <a:srgbClr val="FFFFFF"/>
                  </a:solidFill>
                  <a:latin typeface="HK Grotesk Medium"/>
                </a:rPr>
                <a:t>as demonstrations, lectures, speeches, reports, and more.</a:t>
              </a:r>
            </a:p>
            <a:p>
              <a:pPr>
                <a:lnSpc>
                  <a:spcPts val="3510"/>
                </a:lnSpc>
              </a:pPr>
              <a:r>
                <a:rPr lang="en-US" sz="2700">
                  <a:solidFill>
                    <a:srgbClr val="FFFFFF"/>
                  </a:solidFill>
                  <a:latin typeface="HK Grotesk Medium"/>
                </a:rPr>
                <a:t>It is mostly presented before an audience. 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11277" y="2112010"/>
            <a:ext cx="5223321" cy="6062980"/>
            <a:chOff x="0" y="0"/>
            <a:chExt cx="6964428" cy="8083973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l="22848" t="13440" r="22848"/>
            <a:stretch>
              <a:fillRect/>
            </a:stretch>
          </p:blipFill>
          <p:spPr>
            <a:xfrm rot="5400000">
              <a:off x="486207" y="1605753"/>
              <a:ext cx="7209994" cy="5746447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5977741" cy="720999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630736" y="5101945"/>
            <a:ext cx="6628564" cy="4156355"/>
            <a:chOff x="0" y="0"/>
            <a:chExt cx="8838085" cy="554180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187529" y="555830"/>
              <a:ext cx="4650556" cy="4985976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6512807" cy="5541807"/>
            </a:xfrm>
            <a:prstGeom prst="rect">
              <a:avLst/>
            </a:prstGeom>
          </p:spPr>
        </p:pic>
      </p:grpSp>
      <p:sp>
        <p:nvSpPr>
          <p:cNvPr id="5" name="AutoShape 5"/>
          <p:cNvSpPr/>
          <p:nvPr/>
        </p:nvSpPr>
        <p:spPr>
          <a:xfrm>
            <a:off x="0" y="0"/>
            <a:ext cx="9144000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id="6" name="TextBox 6"/>
          <p:cNvSpPr txBox="1"/>
          <p:nvPr/>
        </p:nvSpPr>
        <p:spPr>
          <a:xfrm>
            <a:off x="9800592" y="1095375"/>
            <a:ext cx="7458708" cy="1957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699"/>
              </a:lnSpc>
            </a:pPr>
            <a:r>
              <a:rPr lang="en-US" sz="6999">
                <a:solidFill>
                  <a:srgbClr val="191824"/>
                </a:solidFill>
                <a:latin typeface="HK Grotesk Bold"/>
              </a:rPr>
              <a:t>WHOLE BRAIN EMULATION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000125"/>
            <a:ext cx="6965276" cy="265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>
                <a:solidFill>
                  <a:srgbClr val="FFFFFF"/>
                </a:solidFill>
                <a:latin typeface="HK Grotesk Medium"/>
              </a:rPr>
              <a:t>Presentations are communication tools that can be used as demonstrations, lectures, speeches, reports, and more. It is mostly presented before an audience. It serves a variety of purposes, making presentations powerful tools for convincing and teaching.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7487079"/>
            <a:ext cx="6965276" cy="1771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0"/>
              </a:lnSpc>
            </a:pPr>
            <a:r>
              <a:rPr lang="en-US" sz="2700">
                <a:solidFill>
                  <a:srgbClr val="FFFFFF"/>
                </a:solidFill>
                <a:latin typeface="HK Grotesk Medium"/>
              </a:rPr>
              <a:t>Presentations are communication tools that can be used as demonstrations, lectures, speeches, reports, and more. It is mostly presented before an audience.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671</Words>
  <Application>Microsoft Office PowerPoint</Application>
  <PresentationFormat>Custom</PresentationFormat>
  <Paragraphs>82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HK Grotesk Medium</vt:lpstr>
      <vt:lpstr>HK Grotesk Bold</vt:lpstr>
      <vt:lpstr>Calibri</vt:lpstr>
      <vt:lpstr>Arial</vt:lpstr>
      <vt:lpstr>Arimo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Sahil Vanarase</dc:creator>
  <cp:lastModifiedBy>Sahil Vanarase</cp:lastModifiedBy>
  <cp:revision>8</cp:revision>
  <dcterms:created xsi:type="dcterms:W3CDTF">2020-08-10T11:48:44Z</dcterms:created>
  <dcterms:modified xsi:type="dcterms:W3CDTF">2020-08-10T12:15:05Z</dcterms:modified>
</cp:coreProperties>
</file>

<file path=docProps/thumbnail.jpeg>
</file>